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68B1"/>
    <a:srgbClr val="FD6E4A"/>
    <a:srgbClr val="00B8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1CB54A-4B2A-42D2-AC13-2633229AD3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12DC278-2DE0-45D4-A912-52CF7095E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CD906F-7992-4086-A1BF-ACE6A1E3E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2894-E1C2-46D5-937D-A01221AD6367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663539-CF3F-4D32-A3E1-0FEAB6EFB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68AEAD-D9D0-4CE2-AE54-55C5438A5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80DB-5059-4EED-99A8-7C5365045C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08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EAF046-5B92-4949-9026-894053282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95AA478-75A8-43E7-9CFD-D4709CD1A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2FA8EA-E055-4585-AA7C-1139E8449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2894-E1C2-46D5-937D-A01221AD6367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636C27-703A-4CFB-B738-AA3089FB1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F03DEE-064D-42D5-A290-40B9EE45B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80DB-5059-4EED-99A8-7C5365045C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064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93FA434-AB0E-434B-90C6-7335BE49E1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1A46E19-35BF-4231-9DB8-CBDD45035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A069B9-12C0-4B07-B197-22F80326F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2894-E1C2-46D5-937D-A01221AD6367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7D0067-C05A-456A-9F78-1B159989C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1054CA-AF9C-42A1-A16E-DD0982C2C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80DB-5059-4EED-99A8-7C5365045C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334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967890-6B45-4DEF-8E40-0DDBE38F0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57043B-7825-4426-BF53-ED9B7B7A5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409ABD-70E3-4863-B19E-29AF3AE64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2894-E1C2-46D5-937D-A01221AD6367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3F7F70-D765-4B20-A819-68AA236B0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CBD906-6B08-4019-8206-4AE39EA22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80DB-5059-4EED-99A8-7C5365045C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9241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99BDCB-88F3-43AD-8699-C7AEE776B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987D30F-4943-4D5A-A95A-D5C6DEA1D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D2726F-7D86-425F-9E61-2DEB74421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2894-E1C2-46D5-937D-A01221AD6367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6F43D8-E4E8-4AB3-A5DB-5BE1805EA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C63372-FB25-4356-AA30-128C282D5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80DB-5059-4EED-99A8-7C5365045C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68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3B2D54-10CD-4FAE-9C9C-00C8152A4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F49E2A-4E18-421F-A83A-4BA4C7EE0A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D786EC2-8C50-4708-844A-13D6EAA156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6816A1-7F03-4A38-9759-065CF702E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2894-E1C2-46D5-937D-A01221AD6367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86D12CB-8519-4C8B-8E39-5F507FFF3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824C0E-CB1C-4F7A-9A24-3906EF231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80DB-5059-4EED-99A8-7C5365045C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3352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E3B375-988B-45B1-94D0-693B9B057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8F6567B-2F22-4DAF-B8C6-B121EFE0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45A0D72-3E58-4A85-9794-0EB9E0EC6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33877A4-86E0-4B7A-B352-9176081DFE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923150B-8508-4E1D-BB0B-A58C545EFE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49B43E9-0175-4565-B819-FC7D5FB4D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2894-E1C2-46D5-937D-A01221AD6367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C7E309A-42E4-4333-AEF8-DA42B82CE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9284746-D823-4648-ABDE-1C782118A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80DB-5059-4EED-99A8-7C5365045C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35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A0A594-E0A4-4D31-861B-FF4A53AC5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EEEB280-9CC4-464D-8B39-2D8D6A7E0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2894-E1C2-46D5-937D-A01221AD6367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C80B1EA-FBD5-4895-A8DE-6F8599126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F46F946-5D80-4B69-8E17-F12B3BABB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80DB-5059-4EED-99A8-7C5365045C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50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E7BC4BE-CAB5-4840-99AB-B76EF3F18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2894-E1C2-46D5-937D-A01221AD6367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F3C53E2-A44A-4639-8563-D5A907964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20D1D64-39EC-4FC6-A983-FE9AA0E92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80DB-5059-4EED-99A8-7C5365045C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3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E17809-03C8-44D9-9614-42A2881B5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4C2A1B-C133-4B72-B2ED-51CA4EA73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27C24FE-AFCE-403D-B48B-A6DB6FC170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AF50E03-AD88-4C4D-8F61-1242E331D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2894-E1C2-46D5-937D-A01221AD6367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F8BB68-1E7E-4A1A-AF06-3C768699E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4D5489-BDC8-414C-8ED1-3F112207E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80DB-5059-4EED-99A8-7C5365045C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2502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125DB6-364E-4540-91C0-97DACE1AD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51BC763-E868-4AE7-BE42-F9264A6E39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F9D7B4D-EF19-42CC-A4B8-04E5103BB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28B911-1E3E-4AB0-B500-F4B9419EF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2894-E1C2-46D5-937D-A01221AD6367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355917-8DF0-4770-A86B-D718C0423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ADB8AFE-5FC7-486D-8AA2-5712A6377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80DB-5059-4EED-99A8-7C5365045C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87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4E3DE69-1FE2-4E0F-8D0B-44AAE7284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943347-B469-415E-A834-AA600984F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69C119-E2F1-4D49-B409-D500699A1A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B2894-E1C2-46D5-937D-A01221AD6367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904DCC-AA53-4A3C-AA0A-EED07B5283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66B00B-E580-4224-86CA-2FD931B21F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E80DB-5059-4EED-99A8-7C5365045C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278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A1DB6122-01FC-4DED-894F-4DA7CBDD58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199" y="519926"/>
            <a:ext cx="3305175" cy="1485900"/>
          </a:xfrm>
          <a:prstGeom prst="rect">
            <a:avLst/>
          </a:prstGeom>
        </p:spPr>
      </p:pic>
      <p:sp>
        <p:nvSpPr>
          <p:cNvPr id="8" name="Rectangle 30">
            <a:extLst>
              <a:ext uri="{FF2B5EF4-FFF2-40B4-BE49-F238E27FC236}">
                <a16:creationId xmlns:a16="http://schemas.microsoft.com/office/drawing/2014/main" id="{CD2E340C-A4AD-4F54-B670-E25058D90E6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80368" y="3361307"/>
            <a:ext cx="8921084" cy="701731"/>
          </a:xfr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1E68B1"/>
                </a:solidFill>
                <a:latin typeface="+mn-lt"/>
                <a:ea typeface="+mn-ea"/>
                <a:cs typeface="+mn-cs"/>
              </a:rPr>
              <a:t>Présentation du kit RGPD</a:t>
            </a:r>
          </a:p>
        </p:txBody>
      </p:sp>
    </p:spTree>
    <p:extLst>
      <p:ext uri="{BB962C8B-B14F-4D97-AF65-F5344CB8AC3E}">
        <p14:creationId xmlns:p14="http://schemas.microsoft.com/office/powerpoint/2010/main" val="1710979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1A90A702-AC79-4FA8-8664-CD217753B5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0077" y="282448"/>
            <a:ext cx="2092174" cy="940574"/>
          </a:xfrm>
          <a:prstGeom prst="rect">
            <a:avLst/>
          </a:prstGeom>
        </p:spPr>
      </p:pic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7A17F9E8-D60D-4349-8E65-568CF2B75756}"/>
              </a:ext>
            </a:extLst>
          </p:cNvPr>
          <p:cNvSpPr txBox="1">
            <a:spLocks/>
          </p:cNvSpPr>
          <p:nvPr/>
        </p:nvSpPr>
        <p:spPr>
          <a:xfrm>
            <a:off x="1857652" y="1687984"/>
            <a:ext cx="738400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2000" b="1">
                <a:solidFill>
                  <a:srgbClr val="00B8AD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marL="457200" indent="-457200">
              <a:buFont typeface="+mj-lt"/>
              <a:buAutoNum type="arabicPeriod"/>
            </a:pPr>
            <a:r>
              <a:rPr lang="fr-FR" dirty="0"/>
              <a:t>Evaluer la situation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>
                <a:solidFill>
                  <a:srgbClr val="1E68B1"/>
                </a:solidFill>
              </a:rPr>
              <a:t>Recenser les traitements de données à caractère personnel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>
                <a:solidFill>
                  <a:srgbClr val="1E68B1"/>
                </a:solidFill>
              </a:rPr>
              <a:t>Evaluer le niveau de sensibilité dans la collectivité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>
                <a:solidFill>
                  <a:srgbClr val="1E68B1"/>
                </a:solidFill>
              </a:rPr>
              <a:t>Cartographier les données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Lister les points de non-conformité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>
                <a:solidFill>
                  <a:srgbClr val="1E68B1"/>
                </a:solidFill>
              </a:rPr>
              <a:t>Confrontation au référentiel légal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>
                <a:solidFill>
                  <a:srgbClr val="1E68B1"/>
                </a:solidFill>
              </a:rPr>
              <a:t>Confrontation au référentiel technique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dirty="0">
                <a:solidFill>
                  <a:srgbClr val="FD6E4A"/>
                </a:solidFill>
              </a:rPr>
              <a:t>Préparation du plan d’actions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Mise en œuvre du plan d’actions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4651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D85A872-718F-46D1-9D70-C30C80A2D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779" y="540369"/>
            <a:ext cx="6043737" cy="424732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fr-FR" sz="2400" b="1" dirty="0">
                <a:solidFill>
                  <a:srgbClr val="00B8AD"/>
                </a:solidFill>
                <a:latin typeface="+mn-lt"/>
                <a:ea typeface="+mn-ea"/>
                <a:cs typeface="+mn-cs"/>
              </a:rPr>
              <a:t>S’appuyer sur le travail effectué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386FBE4-56C4-4922-BEAC-BD494C5DCB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0077" y="282448"/>
            <a:ext cx="2092174" cy="940574"/>
          </a:xfrm>
          <a:prstGeom prst="rect">
            <a:avLst/>
          </a:prstGeom>
        </p:spPr>
      </p:pic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E8CBDF68-929B-4E08-B6DC-5DB47F762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fr-FR" sz="1700" dirty="0">
                <a:solidFill>
                  <a:srgbClr val="1E68B1"/>
                </a:solidFill>
              </a:rPr>
              <a:t>Travail de synthèse des différents livrables : </a:t>
            </a:r>
          </a:p>
          <a:p>
            <a:pPr marL="0" indent="0">
              <a:buNone/>
            </a:pPr>
            <a:endParaRPr lang="fr-FR" sz="1700" dirty="0">
              <a:solidFill>
                <a:srgbClr val="1E68B1"/>
              </a:solidFill>
            </a:endParaRPr>
          </a:p>
          <a:p>
            <a:pPr marL="1169988" lvl="1" indent="-44608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A4A1"/>
              </a:buClr>
              <a:buFont typeface="Wingdings" pitchFamily="2" charset="2"/>
              <a:buChar char="o"/>
            </a:pPr>
            <a:r>
              <a:rPr lang="fr-FR" sz="1400" kern="0" dirty="0"/>
              <a:t> Recensement des traitements</a:t>
            </a:r>
          </a:p>
          <a:p>
            <a:pPr marL="1169988" lvl="1" indent="-44608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A4A1"/>
              </a:buClr>
              <a:buFont typeface="Wingdings" pitchFamily="2" charset="2"/>
              <a:buChar char="o"/>
            </a:pPr>
            <a:r>
              <a:rPr lang="fr-FR" sz="1400" kern="0" dirty="0"/>
              <a:t> Évaluation du niveau de sensibilité dans la collectivité</a:t>
            </a:r>
          </a:p>
          <a:p>
            <a:pPr marL="1169988" lvl="1" indent="-44608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A4A1"/>
              </a:buClr>
              <a:buFont typeface="Wingdings" pitchFamily="2" charset="2"/>
              <a:buChar char="o"/>
            </a:pPr>
            <a:r>
              <a:rPr lang="fr-FR" sz="1400" kern="0" dirty="0"/>
              <a:t> Cartographie des données</a:t>
            </a:r>
          </a:p>
          <a:p>
            <a:pPr marL="1169988" lvl="1" indent="-44608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A4A1"/>
              </a:buClr>
              <a:buFont typeface="Wingdings" pitchFamily="2" charset="2"/>
              <a:buChar char="o"/>
            </a:pPr>
            <a:r>
              <a:rPr lang="fr-FR" sz="1400" kern="0" dirty="0"/>
              <a:t> Déclarations déjà réalisée auprès de la CNIL</a:t>
            </a:r>
          </a:p>
          <a:p>
            <a:pPr marL="1169988" lvl="1" indent="-446088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A4A1"/>
              </a:buClr>
              <a:buFont typeface="Wingdings" pitchFamily="2" charset="2"/>
              <a:buChar char="o"/>
            </a:pPr>
            <a:r>
              <a:rPr lang="fr-FR" sz="1400" kern="0" dirty="0"/>
              <a:t> </a:t>
            </a:r>
            <a:r>
              <a:rPr lang="fr-FR" sz="1400" kern="0" dirty="0" err="1"/>
              <a:t>Auto-diagnostics</a:t>
            </a:r>
            <a:endParaRPr lang="fr-FR" sz="1400" kern="0" dirty="0"/>
          </a:p>
          <a:p>
            <a:pPr marL="457200" lvl="1" indent="0">
              <a:buNone/>
            </a:pPr>
            <a:endParaRPr lang="fr-FR" sz="1700" dirty="0">
              <a:solidFill>
                <a:srgbClr val="1E68B1"/>
              </a:solidFill>
            </a:endParaRPr>
          </a:p>
          <a:p>
            <a:pPr marL="457200" lvl="1" indent="0">
              <a:buNone/>
            </a:pPr>
            <a:endParaRPr lang="fr-FR" sz="1700" dirty="0">
              <a:solidFill>
                <a:srgbClr val="1E68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236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C6DB4230-E81E-4081-88C0-36F9CBA25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412" y="540369"/>
            <a:ext cx="6043737" cy="424732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fr-FR" sz="2400" b="1" dirty="0">
                <a:solidFill>
                  <a:srgbClr val="00B8AD"/>
                </a:solidFill>
                <a:latin typeface="+mn-lt"/>
                <a:ea typeface="+mn-ea"/>
                <a:cs typeface="+mn-cs"/>
              </a:rPr>
              <a:t>Un constat, une nécessité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ECDB0B0-FC6B-4F75-A340-718698E48F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0077" y="282448"/>
            <a:ext cx="2092174" cy="940574"/>
          </a:xfrm>
          <a:prstGeom prst="rect">
            <a:avLst/>
          </a:prstGeom>
        </p:spPr>
      </p:pic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83831491-F830-4608-84CC-761F3D1EF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965" y="2013669"/>
            <a:ext cx="7772400" cy="1981200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fr-FR" sz="1700" dirty="0">
                <a:solidFill>
                  <a:srgbClr val="1E68B1"/>
                </a:solidFill>
              </a:rPr>
              <a:t>Un constat : mise en conformité intégrale difficile</a:t>
            </a:r>
          </a:p>
          <a:p>
            <a:pPr marL="0" indent="0">
              <a:buNone/>
            </a:pPr>
            <a:endParaRPr lang="fr-FR" sz="1700" dirty="0">
              <a:solidFill>
                <a:srgbClr val="1E68B1"/>
              </a:solidFill>
            </a:endParaRPr>
          </a:p>
          <a:p>
            <a:r>
              <a:rPr lang="fr-FR" sz="1700" dirty="0">
                <a:solidFill>
                  <a:srgbClr val="1E68B1"/>
                </a:solidFill>
              </a:rPr>
              <a:t>Une nécessité : définir des priorités</a:t>
            </a:r>
          </a:p>
          <a:p>
            <a:pPr marL="0" indent="0">
              <a:buNone/>
            </a:pPr>
            <a:endParaRPr lang="fr-FR" sz="1700" dirty="0">
              <a:solidFill>
                <a:srgbClr val="1E68B1"/>
              </a:solidFill>
            </a:endParaRPr>
          </a:p>
          <a:p>
            <a:r>
              <a:rPr lang="fr-FR" sz="1700" dirty="0">
                <a:solidFill>
                  <a:srgbClr val="1E68B1"/>
                </a:solidFill>
              </a:rPr>
              <a:t>Des critères à prendre en compte </a:t>
            </a:r>
          </a:p>
          <a:p>
            <a:pPr marL="0" indent="0">
              <a:buNone/>
            </a:pPr>
            <a:endParaRPr lang="fr-FR" sz="1700" dirty="0">
              <a:solidFill>
                <a:srgbClr val="1E68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973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50FA6DD3-7E2F-4402-A889-D0FE56732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534" y="540369"/>
            <a:ext cx="6043737" cy="424732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fr-FR" sz="2400" b="1" dirty="0">
                <a:solidFill>
                  <a:srgbClr val="00B8AD"/>
                </a:solidFill>
                <a:latin typeface="+mn-lt"/>
                <a:ea typeface="+mn-ea"/>
                <a:cs typeface="+mn-cs"/>
              </a:rPr>
              <a:t>Des critères à prendre en compte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C396E50-2F7F-4BE9-B5D5-EB51FDABAC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0077" y="282448"/>
            <a:ext cx="2092174" cy="940574"/>
          </a:xfrm>
          <a:prstGeom prst="rect">
            <a:avLst/>
          </a:prstGeom>
        </p:spPr>
      </p:pic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F53EFD32-D524-4103-86DD-F82F60358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359" y="1400098"/>
            <a:ext cx="7772400" cy="4648200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fr-FR" sz="1700" dirty="0">
                <a:solidFill>
                  <a:srgbClr val="1E68B1"/>
                </a:solidFill>
              </a:rPr>
              <a:t>Quelles sont les ressources humaines disponibles ?</a:t>
            </a:r>
          </a:p>
          <a:p>
            <a:endParaRPr lang="fr-FR" sz="1700" dirty="0">
              <a:solidFill>
                <a:srgbClr val="1E68B1"/>
              </a:solidFill>
            </a:endParaRPr>
          </a:p>
          <a:p>
            <a:r>
              <a:rPr lang="fr-FR" sz="1700" dirty="0">
                <a:solidFill>
                  <a:srgbClr val="1E68B1"/>
                </a:solidFill>
              </a:rPr>
              <a:t>Quel est le budget disponible pour la mise en conformité ?</a:t>
            </a:r>
          </a:p>
          <a:p>
            <a:endParaRPr lang="fr-FR" sz="1700" dirty="0">
              <a:solidFill>
                <a:srgbClr val="1E68B1"/>
              </a:solidFill>
            </a:endParaRPr>
          </a:p>
          <a:p>
            <a:r>
              <a:rPr lang="fr-FR" sz="1700" dirty="0">
                <a:solidFill>
                  <a:srgbClr val="1E68B1"/>
                </a:solidFill>
              </a:rPr>
              <a:t>De combien de temps dispose-t-on ?</a:t>
            </a:r>
          </a:p>
          <a:p>
            <a:endParaRPr lang="fr-FR" sz="1700" dirty="0">
              <a:solidFill>
                <a:srgbClr val="1E68B1"/>
              </a:solidFill>
            </a:endParaRPr>
          </a:p>
          <a:p>
            <a:r>
              <a:rPr lang="fr-FR" sz="1700" dirty="0">
                <a:solidFill>
                  <a:srgbClr val="1E68B1"/>
                </a:solidFill>
              </a:rPr>
              <a:t>Quel est le niveau d’exposition au risque ?</a:t>
            </a:r>
          </a:p>
          <a:p>
            <a:pPr marL="457200" lvl="1" indent="0">
              <a:buNone/>
            </a:pPr>
            <a:r>
              <a:rPr lang="fr-FR" sz="1700" dirty="0">
                <a:solidFill>
                  <a:srgbClr val="1E68B1"/>
                </a:solidFill>
              </a:rPr>
              <a:t>- Risque juridique</a:t>
            </a:r>
          </a:p>
          <a:p>
            <a:pPr marL="457200" lvl="1" indent="0">
              <a:buNone/>
            </a:pPr>
            <a:r>
              <a:rPr lang="fr-FR" sz="1700" dirty="0">
                <a:solidFill>
                  <a:srgbClr val="1E68B1"/>
                </a:solidFill>
              </a:rPr>
              <a:t>- Risque en terme d’image, réputation, perte de confiance</a:t>
            </a:r>
          </a:p>
          <a:p>
            <a:pPr marL="457200" lvl="1" indent="0">
              <a:buNone/>
            </a:pPr>
            <a:r>
              <a:rPr lang="fr-FR" sz="1700" dirty="0">
                <a:solidFill>
                  <a:srgbClr val="1E68B1"/>
                </a:solidFill>
              </a:rPr>
              <a:t>- Risque pour la sécurité informatique</a:t>
            </a:r>
          </a:p>
          <a:p>
            <a:pPr marL="457200" lvl="1" indent="0">
              <a:buNone/>
            </a:pPr>
            <a:r>
              <a:rPr lang="fr-FR" sz="1700" dirty="0">
                <a:solidFill>
                  <a:srgbClr val="1E68B1"/>
                </a:solidFill>
              </a:rPr>
              <a:t>	</a:t>
            </a:r>
            <a:r>
              <a:rPr lang="fr-FR" sz="1400" dirty="0">
                <a:solidFill>
                  <a:srgbClr val="1E68B1"/>
                </a:solidFill>
              </a:rPr>
              <a:t>En s’appuyant notamment sur les auto-diagnostiques</a:t>
            </a:r>
          </a:p>
          <a:p>
            <a:pPr marL="457200" lvl="1" indent="0">
              <a:buNone/>
            </a:pPr>
            <a:endParaRPr lang="fr-FR" sz="1700" dirty="0">
              <a:solidFill>
                <a:srgbClr val="1E68B1"/>
              </a:solidFill>
            </a:endParaRPr>
          </a:p>
          <a:p>
            <a:r>
              <a:rPr lang="fr-FR" sz="1700" dirty="0">
                <a:solidFill>
                  <a:srgbClr val="1E68B1"/>
                </a:solidFill>
              </a:rPr>
              <a:t>Objectif : mise en évidence des axes de travail prioritaires</a:t>
            </a:r>
          </a:p>
          <a:p>
            <a:pPr marL="0" indent="0">
              <a:buNone/>
            </a:pPr>
            <a:endParaRPr lang="fr-FR" sz="1700" dirty="0">
              <a:solidFill>
                <a:srgbClr val="1E68B1"/>
              </a:solidFill>
            </a:endParaRPr>
          </a:p>
          <a:p>
            <a:pPr marL="0" indent="0">
              <a:buNone/>
            </a:pPr>
            <a:r>
              <a:rPr lang="it-IT" sz="1400" dirty="0">
                <a:solidFill>
                  <a:srgbClr val="1E68B1"/>
                </a:solidFill>
              </a:rPr>
              <a:t>	«</a:t>
            </a:r>
            <a:r>
              <a:rPr lang="fr-FR" sz="1400" dirty="0">
                <a:solidFill>
                  <a:srgbClr val="1E68B1"/>
                </a:solidFill>
              </a:rPr>
              <a:t>3. Evaluation_par_action.xlsx</a:t>
            </a:r>
            <a:r>
              <a:rPr lang="it-IT" sz="1400" dirty="0">
                <a:solidFill>
                  <a:srgbClr val="1E68B1"/>
                </a:solidFill>
              </a:rPr>
              <a:t>»</a:t>
            </a:r>
            <a:endParaRPr lang="fr-FR" sz="1400" dirty="0">
              <a:solidFill>
                <a:srgbClr val="1E68B1"/>
              </a:solidFill>
            </a:endParaRPr>
          </a:p>
          <a:p>
            <a:pPr marL="0" indent="0">
              <a:buNone/>
            </a:pPr>
            <a:endParaRPr lang="fr-FR" sz="1700" dirty="0">
              <a:solidFill>
                <a:srgbClr val="1E68B1"/>
              </a:solidFill>
            </a:endParaRPr>
          </a:p>
        </p:txBody>
      </p:sp>
      <p:pic>
        <p:nvPicPr>
          <p:cNvPr id="7" name="Graphique 6" descr="Outils miniers">
            <a:extLst>
              <a:ext uri="{FF2B5EF4-FFF2-40B4-BE49-F238E27FC236}">
                <a16:creationId xmlns:a16="http://schemas.microsoft.com/office/drawing/2014/main" id="{95E88206-308F-4051-B4D7-42CBD36816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99362" y="6092688"/>
            <a:ext cx="314288" cy="31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028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3440DD5E-4784-475F-BF24-BFB4133FBA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0077" y="282448"/>
            <a:ext cx="2092174" cy="940574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6FEFCBC0-249B-4D11-9EFD-5F6B50EE8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045" y="540369"/>
            <a:ext cx="6043737" cy="424732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fr-FR" sz="2400" b="1" dirty="0">
                <a:solidFill>
                  <a:srgbClr val="00B8AD"/>
                </a:solidFill>
                <a:latin typeface="+mn-lt"/>
                <a:ea typeface="+mn-ea"/>
                <a:cs typeface="+mn-cs"/>
              </a:rPr>
              <a:t>Le plan d’actions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CAFF1B74-1816-409C-A0F0-F5DBE307F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6317" y="1589843"/>
            <a:ext cx="7772400" cy="4648200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fr-FR" sz="1700" dirty="0">
                <a:solidFill>
                  <a:srgbClr val="1E68B1"/>
                </a:solidFill>
              </a:rPr>
              <a:t>Elaboration du plan d’actions </a:t>
            </a:r>
          </a:p>
          <a:p>
            <a:pPr marL="457200" lvl="1" indent="0">
              <a:buNone/>
            </a:pPr>
            <a:r>
              <a:rPr lang="fr-FR" sz="1700" dirty="0">
                <a:solidFill>
                  <a:srgbClr val="1E68B1"/>
                </a:solidFill>
              </a:rPr>
              <a:t>- Définition des priorités</a:t>
            </a:r>
          </a:p>
          <a:p>
            <a:pPr marL="457200" lvl="1" indent="0">
              <a:buNone/>
            </a:pPr>
            <a:r>
              <a:rPr lang="fr-FR" sz="1700" dirty="0">
                <a:solidFill>
                  <a:srgbClr val="1E68B1"/>
                </a:solidFill>
              </a:rPr>
              <a:t>- En orientations / axes stratégiques</a:t>
            </a:r>
          </a:p>
          <a:p>
            <a:pPr marL="457200" lvl="1" indent="0">
              <a:buNone/>
            </a:pPr>
            <a:endParaRPr lang="fr-FR" sz="1700" dirty="0">
              <a:solidFill>
                <a:srgbClr val="1E68B1"/>
              </a:solidFill>
            </a:endParaRPr>
          </a:p>
          <a:p>
            <a:pPr marL="914400" lvl="2" indent="0">
              <a:buNone/>
            </a:pPr>
            <a:r>
              <a:rPr lang="fr-FR" dirty="0"/>
              <a:t>Chaque collectivité aura un plan d’action différent !</a:t>
            </a:r>
          </a:p>
          <a:p>
            <a:pPr lvl="2"/>
            <a:endParaRPr lang="fr-FR" dirty="0"/>
          </a:p>
          <a:p>
            <a:pPr lvl="2"/>
            <a:endParaRPr lang="fr-FR" dirty="0"/>
          </a:p>
          <a:p>
            <a:r>
              <a:rPr lang="fr-FR" sz="1700" dirty="0">
                <a:solidFill>
                  <a:srgbClr val="1E68B1"/>
                </a:solidFill>
              </a:rPr>
              <a:t>Validation du plan d’actions par la direction générale</a:t>
            </a:r>
          </a:p>
          <a:p>
            <a:pPr marL="457200" lvl="1" indent="0">
              <a:buNone/>
            </a:pPr>
            <a:r>
              <a:rPr lang="fr-FR" sz="1700" dirty="0">
                <a:solidFill>
                  <a:srgbClr val="1E68B1"/>
                </a:solidFill>
              </a:rPr>
              <a:t>- Indépendance du DPD</a:t>
            </a:r>
          </a:p>
          <a:p>
            <a:endParaRPr lang="fr-FR" sz="1700" dirty="0">
              <a:solidFill>
                <a:srgbClr val="1E68B1"/>
              </a:solidFill>
            </a:endParaRPr>
          </a:p>
          <a:p>
            <a:pPr marL="0" indent="0">
              <a:buNone/>
            </a:pPr>
            <a:r>
              <a:rPr lang="fr-FR" sz="1700" dirty="0">
                <a:solidFill>
                  <a:srgbClr val="1E68B1"/>
                </a:solidFill>
              </a:rPr>
              <a:t>	</a:t>
            </a:r>
            <a:r>
              <a:rPr lang="it-IT" sz="1400" dirty="0">
                <a:solidFill>
                  <a:srgbClr val="1E68B1"/>
                </a:solidFill>
              </a:rPr>
              <a:t>«</a:t>
            </a:r>
            <a:r>
              <a:rPr lang="fr-FR" sz="1400" dirty="0">
                <a:solidFill>
                  <a:srgbClr val="1E68B1"/>
                </a:solidFill>
              </a:rPr>
              <a:t>3. Plan_d_actions_.xlsx »</a:t>
            </a:r>
          </a:p>
        </p:txBody>
      </p:sp>
      <p:pic>
        <p:nvPicPr>
          <p:cNvPr id="7" name="Graphique 6" descr="Outils miniers">
            <a:extLst>
              <a:ext uri="{FF2B5EF4-FFF2-40B4-BE49-F238E27FC236}">
                <a16:creationId xmlns:a16="http://schemas.microsoft.com/office/drawing/2014/main" id="{DDA725C0-23AA-47CF-A8C2-8C59184745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01708" y="4858692"/>
            <a:ext cx="314288" cy="31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09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D5120D14-579D-4BE6-93AF-894333A26089}"/>
              </a:ext>
            </a:extLst>
          </p:cNvPr>
          <p:cNvSpPr txBox="1">
            <a:spLocks/>
          </p:cNvSpPr>
          <p:nvPr/>
        </p:nvSpPr>
        <p:spPr>
          <a:xfrm>
            <a:off x="1857652" y="1687984"/>
            <a:ext cx="738400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2000" b="1">
                <a:solidFill>
                  <a:srgbClr val="00B8AD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marL="457200" indent="-457200">
              <a:buFont typeface="+mj-lt"/>
              <a:buAutoNum type="arabicPeriod"/>
            </a:pPr>
            <a:r>
              <a:rPr lang="fr-FR" dirty="0"/>
              <a:t>Evaluer la situation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>
                <a:solidFill>
                  <a:srgbClr val="1E68B1"/>
                </a:solidFill>
              </a:rPr>
              <a:t>Recenser les traitements de données à caractère personnel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>
                <a:solidFill>
                  <a:srgbClr val="1E68B1"/>
                </a:solidFill>
              </a:rPr>
              <a:t>Evaluer le niveau de sensibilité dans la collectivité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>
                <a:solidFill>
                  <a:srgbClr val="1E68B1"/>
                </a:solidFill>
              </a:rPr>
              <a:t>Cartographier les données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Lister les points de non-conformité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>
                <a:solidFill>
                  <a:srgbClr val="1E68B1"/>
                </a:solidFill>
              </a:rPr>
              <a:t>Confrontation au référentiel légal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>
                <a:solidFill>
                  <a:srgbClr val="1E68B1"/>
                </a:solidFill>
              </a:rPr>
              <a:t>Confrontation au référentiel technique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Préparation du plan d’actions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dirty="0">
                <a:solidFill>
                  <a:srgbClr val="FD6E4A"/>
                </a:solidFill>
              </a:rPr>
              <a:t>Mise en œuvre du plan d’actions 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72DAEA2-1CEE-41D0-94CD-392896B8EA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0077" y="282448"/>
            <a:ext cx="2092174" cy="94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212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85EA79D2-0B09-408D-B9FE-5B0A7826F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0077" y="282448"/>
            <a:ext cx="2092174" cy="940574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21AB9351-6EA6-485D-83FE-2781EFF1A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172" y="540369"/>
            <a:ext cx="6117977" cy="424732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fr-FR" sz="2400" b="1" dirty="0">
                <a:solidFill>
                  <a:srgbClr val="00B8AD"/>
                </a:solidFill>
                <a:latin typeface="+mn-lt"/>
                <a:ea typeface="+mn-ea"/>
                <a:cs typeface="+mn-cs"/>
              </a:rPr>
              <a:t>Un projet comme un autre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8BB0567E-80DA-4A17-B353-7CB46D6B0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9075" y="1448287"/>
            <a:ext cx="9785050" cy="46482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700" b="1" dirty="0">
                <a:solidFill>
                  <a:srgbClr val="1E68B1"/>
                </a:solidFill>
              </a:rPr>
              <a:t>S’appuyer sur le plan d’actions : objectifs clairs et indicateurs mesurables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fr-FR" sz="1700" dirty="0">
                <a:solidFill>
                  <a:srgbClr val="1E68B1"/>
                </a:solidFill>
              </a:rPr>
              <a:t>- Attentes, délais, calendrier et moyens ?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r-FR" sz="1700" dirty="0">
                <a:solidFill>
                  <a:srgbClr val="1E68B1"/>
                </a:solidFill>
              </a:rPr>
              <a:t>Indicateurs / livrables pour mesurer l’avancement ?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fr-FR" sz="1700" dirty="0">
              <a:solidFill>
                <a:srgbClr val="1E68B1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1700" b="1" dirty="0">
                <a:solidFill>
                  <a:srgbClr val="1E68B1"/>
                </a:solidFill>
              </a:rPr>
              <a:t>Identifier un· chef·fe de projet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fr-FR" sz="1700" dirty="0">
                <a:solidFill>
                  <a:srgbClr val="1E68B1"/>
                </a:solidFill>
              </a:rPr>
              <a:t>- Idéalement le/la </a:t>
            </a:r>
            <a:r>
              <a:rPr lang="fr-FR" sz="1700" dirty="0" err="1">
                <a:solidFill>
                  <a:srgbClr val="1E68B1"/>
                </a:solidFill>
              </a:rPr>
              <a:t>futur.e</a:t>
            </a:r>
            <a:r>
              <a:rPr lang="fr-FR" sz="1700" dirty="0">
                <a:solidFill>
                  <a:srgbClr val="1E68B1"/>
                </a:solidFill>
              </a:rPr>
              <a:t> DPD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fr-FR" sz="1700" dirty="0">
                <a:solidFill>
                  <a:srgbClr val="1E68B1"/>
                </a:solidFill>
              </a:rPr>
              <a:t>- Positionnement : bonnes connaissances des services de la collectivité, connaissances juridiques et techniques / informatiques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fr-FR" sz="1700" dirty="0">
                <a:solidFill>
                  <a:srgbClr val="1E68B1"/>
                </a:solidFill>
              </a:rPr>
              <a:t>- Disposera du temps nécessaire : 20 à 30 % de son temps pendant 6 mois et 10 % de son temps par la suite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r-FR" sz="1700" dirty="0">
                <a:solidFill>
                  <a:srgbClr val="1E68B1"/>
                </a:solidFill>
              </a:rPr>
              <a:t>Disposera de moyens : formation, communication, etc.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fr-FR" sz="1700" dirty="0">
              <a:solidFill>
                <a:srgbClr val="1E68B1"/>
              </a:solidFill>
            </a:endParaRPr>
          </a:p>
          <a:p>
            <a:pPr>
              <a:lnSpc>
                <a:spcPct val="100000"/>
              </a:lnSpc>
            </a:pPr>
            <a:r>
              <a:rPr lang="fr-FR" altLang="fr-FR" sz="1700" b="1" dirty="0">
                <a:solidFill>
                  <a:srgbClr val="1E68B1"/>
                </a:solidFill>
              </a:rPr>
              <a:t>S’appuyer sur un « sponsor » de la démarche : élu</a:t>
            </a:r>
            <a:r>
              <a:rPr lang="fr-FR" sz="1700" b="1" dirty="0">
                <a:solidFill>
                  <a:srgbClr val="1E68B1"/>
                </a:solidFill>
              </a:rPr>
              <a:t>·e</a:t>
            </a:r>
            <a:r>
              <a:rPr lang="fr-FR" altLang="fr-FR" sz="1700" b="1" dirty="0">
                <a:solidFill>
                  <a:srgbClr val="1E68B1"/>
                </a:solidFill>
              </a:rPr>
              <a:t> ou DGS / DGA</a:t>
            </a:r>
          </a:p>
          <a:p>
            <a:pPr>
              <a:lnSpc>
                <a:spcPct val="100000"/>
              </a:lnSpc>
            </a:pPr>
            <a:r>
              <a:rPr lang="fr-FR" altLang="fr-FR" sz="1700" b="1" dirty="0">
                <a:solidFill>
                  <a:srgbClr val="1E68B1"/>
                </a:solidFill>
              </a:rPr>
              <a:t>Communiquer sur le projet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fr-FR" altLang="fr-FR" sz="1700" dirty="0">
                <a:solidFill>
                  <a:srgbClr val="1E68B1"/>
                </a:solidFill>
              </a:rPr>
              <a:t>- D’autant plus utile que tous les services de la collectivité sont impactés</a:t>
            </a:r>
          </a:p>
          <a:p>
            <a:pPr marL="457200" lvl="1" indent="0">
              <a:buNone/>
            </a:pPr>
            <a:endParaRPr lang="fr-FR" altLang="fr-FR" sz="1700" dirty="0">
              <a:solidFill>
                <a:srgbClr val="1E68B1"/>
              </a:solidFill>
            </a:endParaRPr>
          </a:p>
          <a:p>
            <a:endParaRPr lang="fr-FR" altLang="fr-FR" sz="1700" dirty="0">
              <a:solidFill>
                <a:srgbClr val="1E68B1"/>
              </a:solidFill>
            </a:endParaRPr>
          </a:p>
          <a:p>
            <a:endParaRPr lang="fr-FR" altLang="fr-FR" sz="1700" dirty="0">
              <a:solidFill>
                <a:srgbClr val="1E68B1"/>
              </a:solidFill>
            </a:endParaRPr>
          </a:p>
          <a:p>
            <a:endParaRPr lang="fr-FR" sz="1700" dirty="0">
              <a:solidFill>
                <a:srgbClr val="1E68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0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BFE14A71-9870-441C-98D1-6C6A16E83F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0077" y="282448"/>
            <a:ext cx="2092174" cy="940574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5179313C-9FA6-4498-84D6-5B9AD57A4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311" y="540369"/>
            <a:ext cx="6043737" cy="424732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fr-FR" sz="2400" b="1" dirty="0">
                <a:solidFill>
                  <a:srgbClr val="00B8AD"/>
                </a:solidFill>
                <a:latin typeface="+mn-lt"/>
                <a:ea typeface="+mn-ea"/>
                <a:cs typeface="+mn-cs"/>
              </a:rPr>
              <a:t>Mise en œuvre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18658D72-88DD-406D-B59A-B96A0424F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6215" y="1669431"/>
            <a:ext cx="7772400" cy="46482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700" b="1" dirty="0">
                <a:solidFill>
                  <a:srgbClr val="1E68B1"/>
                </a:solidFill>
              </a:rPr>
              <a:t>Fiches actions</a:t>
            </a:r>
          </a:p>
          <a:p>
            <a:pPr>
              <a:lnSpc>
                <a:spcPct val="100000"/>
              </a:lnSpc>
            </a:pPr>
            <a:endParaRPr lang="fr-FR" sz="1700" b="1" dirty="0">
              <a:solidFill>
                <a:srgbClr val="1E68B1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1700" b="1" dirty="0">
                <a:solidFill>
                  <a:srgbClr val="1E68B1"/>
                </a:solidFill>
              </a:rPr>
              <a:t>Groupes de travail : mettre en commun les compétences au démarrage et de façon pérenne</a:t>
            </a:r>
          </a:p>
          <a:p>
            <a:pPr>
              <a:lnSpc>
                <a:spcPct val="100000"/>
              </a:lnSpc>
            </a:pPr>
            <a:endParaRPr lang="fr-FR" sz="1700" b="1" dirty="0">
              <a:solidFill>
                <a:srgbClr val="1E68B1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1700" b="1" dirty="0">
                <a:solidFill>
                  <a:srgbClr val="1E68B1"/>
                </a:solidFill>
              </a:rPr>
              <a:t>Potentiellement, plusieurs actions démarrent en même temps.</a:t>
            </a:r>
          </a:p>
          <a:p>
            <a:pPr>
              <a:lnSpc>
                <a:spcPct val="100000"/>
              </a:lnSpc>
            </a:pPr>
            <a:endParaRPr lang="fr-FR" sz="1700" b="1" dirty="0">
              <a:solidFill>
                <a:srgbClr val="1E68B1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1700" b="1" dirty="0">
                <a:solidFill>
                  <a:srgbClr val="1E68B1"/>
                </a:solidFill>
              </a:rPr>
              <a:t>Ne pas hésiter à communiquer au fur et à mesure de la mise en œuvre</a:t>
            </a:r>
          </a:p>
          <a:p>
            <a:pPr>
              <a:lnSpc>
                <a:spcPct val="100000"/>
              </a:lnSpc>
            </a:pPr>
            <a:endParaRPr lang="fr-FR" sz="1700" b="1" dirty="0">
              <a:solidFill>
                <a:srgbClr val="1E68B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fr-FR" sz="1400" dirty="0">
                <a:solidFill>
                  <a:srgbClr val="1E68B1"/>
                </a:solidFill>
              </a:rPr>
              <a:t>	« 4.Fiche action type.doc »</a:t>
            </a:r>
          </a:p>
        </p:txBody>
      </p:sp>
      <p:pic>
        <p:nvPicPr>
          <p:cNvPr id="7" name="Graphique 6" descr="Outils miniers">
            <a:extLst>
              <a:ext uri="{FF2B5EF4-FFF2-40B4-BE49-F238E27FC236}">
                <a16:creationId xmlns:a16="http://schemas.microsoft.com/office/drawing/2014/main" id="{0AF1404B-2700-4056-9DB4-401252A131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08239" y="5000423"/>
            <a:ext cx="314288" cy="31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415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4EF414E-E9B8-436E-AF88-28E30F568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0077" y="282448"/>
            <a:ext cx="2092174" cy="940574"/>
          </a:xfrm>
          <a:prstGeom prst="rect">
            <a:avLst/>
          </a:prstGeom>
        </p:spPr>
      </p:pic>
      <p:sp>
        <p:nvSpPr>
          <p:cNvPr id="5" name="Titre 2">
            <a:extLst>
              <a:ext uri="{FF2B5EF4-FFF2-40B4-BE49-F238E27FC236}">
                <a16:creationId xmlns:a16="http://schemas.microsoft.com/office/drawing/2014/main" id="{17EAE34D-DE24-44E6-9163-7FE6A6EC5BA4}"/>
              </a:ext>
            </a:extLst>
          </p:cNvPr>
          <p:cNvSpPr txBox="1">
            <a:spLocks/>
          </p:cNvSpPr>
          <p:nvPr/>
        </p:nvSpPr>
        <p:spPr>
          <a:xfrm>
            <a:off x="1609078" y="269398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1E68B1"/>
                </a:solidFill>
              </a:rPr>
              <a:t>Vos questions</a:t>
            </a:r>
          </a:p>
        </p:txBody>
      </p:sp>
    </p:spTree>
    <p:extLst>
      <p:ext uri="{BB962C8B-B14F-4D97-AF65-F5344CB8AC3E}">
        <p14:creationId xmlns:p14="http://schemas.microsoft.com/office/powerpoint/2010/main" val="1421062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DB0DC9C-C692-4216-B994-66D5993B9C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0077" y="282448"/>
            <a:ext cx="2092174" cy="940574"/>
          </a:xfrm>
          <a:prstGeom prst="rect">
            <a:avLst/>
          </a:prstGeom>
        </p:spPr>
      </p:pic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588767D1-EEE3-44CD-AFF8-53CF6D00A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377" y="1737223"/>
            <a:ext cx="9576787" cy="362489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fr-FR" sz="1700" dirty="0">
                <a:solidFill>
                  <a:srgbClr val="1E68B1"/>
                </a:solidFill>
              </a:rPr>
              <a:t>CIL : correspondant informatique et libertés </a:t>
            </a:r>
          </a:p>
          <a:p>
            <a:pPr>
              <a:lnSpc>
                <a:spcPct val="150000"/>
              </a:lnSpc>
            </a:pPr>
            <a:r>
              <a:rPr lang="fr-FR" sz="1700" dirty="0">
                <a:solidFill>
                  <a:srgbClr val="1E68B1"/>
                </a:solidFill>
              </a:rPr>
              <a:t>CNIL : commission informatique et libertés</a:t>
            </a:r>
          </a:p>
          <a:p>
            <a:pPr>
              <a:lnSpc>
                <a:spcPct val="150000"/>
              </a:lnSpc>
            </a:pPr>
            <a:r>
              <a:rPr lang="fr-FR" sz="1700" dirty="0">
                <a:solidFill>
                  <a:srgbClr val="1E68B1"/>
                </a:solidFill>
              </a:rPr>
              <a:t>DPO : data protection officier = délégué à la protection des données en anglais</a:t>
            </a:r>
          </a:p>
          <a:p>
            <a:pPr>
              <a:lnSpc>
                <a:spcPct val="150000"/>
              </a:lnSpc>
            </a:pPr>
            <a:r>
              <a:rPr lang="fr-FR" sz="1700" dirty="0">
                <a:solidFill>
                  <a:srgbClr val="1E68B1"/>
                </a:solidFill>
              </a:rPr>
              <a:t>EIVP : étude d’impact sur la vie privée</a:t>
            </a:r>
          </a:p>
          <a:p>
            <a:pPr>
              <a:lnSpc>
                <a:spcPct val="150000"/>
              </a:lnSpc>
            </a:pPr>
            <a:r>
              <a:rPr lang="fr-FR" sz="1700" dirty="0">
                <a:solidFill>
                  <a:srgbClr val="1E68B1"/>
                </a:solidFill>
              </a:rPr>
              <a:t>EM : Etats membres de l’Union européenne</a:t>
            </a:r>
          </a:p>
          <a:p>
            <a:pPr>
              <a:lnSpc>
                <a:spcPct val="150000"/>
              </a:lnSpc>
            </a:pPr>
            <a:r>
              <a:rPr lang="fr-FR" sz="1700" dirty="0">
                <a:solidFill>
                  <a:srgbClr val="1E68B1"/>
                </a:solidFill>
              </a:rPr>
              <a:t>LIL : loi informatique et libertés</a:t>
            </a:r>
          </a:p>
          <a:p>
            <a:pPr>
              <a:lnSpc>
                <a:spcPct val="150000"/>
              </a:lnSpc>
            </a:pPr>
            <a:r>
              <a:rPr lang="fr-FR" sz="1700" dirty="0">
                <a:solidFill>
                  <a:srgbClr val="1E68B1"/>
                </a:solidFill>
              </a:rPr>
              <a:t>PIA : </a:t>
            </a:r>
            <a:r>
              <a:rPr lang="fr-FR" sz="1700" dirty="0" err="1">
                <a:solidFill>
                  <a:srgbClr val="1E68B1"/>
                </a:solidFill>
              </a:rPr>
              <a:t>privacy</a:t>
            </a:r>
            <a:r>
              <a:rPr lang="fr-FR" sz="1700" dirty="0">
                <a:solidFill>
                  <a:srgbClr val="1E68B1"/>
                </a:solidFill>
              </a:rPr>
              <a:t> impact </a:t>
            </a:r>
            <a:r>
              <a:rPr lang="fr-FR" sz="1700" dirty="0" err="1">
                <a:solidFill>
                  <a:srgbClr val="1E68B1"/>
                </a:solidFill>
              </a:rPr>
              <a:t>assessment</a:t>
            </a:r>
            <a:r>
              <a:rPr lang="fr-FR" sz="1700" dirty="0">
                <a:solidFill>
                  <a:srgbClr val="1E68B1"/>
                </a:solidFill>
              </a:rPr>
              <a:t> = étude d’impact sur la vie privée en anglais</a:t>
            </a:r>
          </a:p>
          <a:p>
            <a:pPr>
              <a:lnSpc>
                <a:spcPct val="150000"/>
              </a:lnSpc>
            </a:pPr>
            <a:r>
              <a:rPr lang="fr-FR" sz="1700" dirty="0">
                <a:solidFill>
                  <a:srgbClr val="1E68B1"/>
                </a:solidFill>
              </a:rPr>
              <a:t>RGPD : règlement général à la protection des données</a:t>
            </a:r>
          </a:p>
          <a:p>
            <a:pPr>
              <a:lnSpc>
                <a:spcPct val="150000"/>
              </a:lnSpc>
            </a:pPr>
            <a:r>
              <a:rPr lang="fr-FR" sz="1700" dirty="0">
                <a:solidFill>
                  <a:srgbClr val="1E68B1"/>
                </a:solidFill>
              </a:rPr>
              <a:t>RT : responsable du traitement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CA108CFB-EDBF-41DF-B3AA-01AF5AD44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029" y="540369"/>
            <a:ext cx="6550025" cy="424732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fr-FR" sz="2400" b="1" dirty="0">
                <a:solidFill>
                  <a:srgbClr val="00B8AD"/>
                </a:solidFill>
                <a:latin typeface="+mn-lt"/>
                <a:ea typeface="+mn-ea"/>
                <a:cs typeface="+mn-cs"/>
              </a:rPr>
              <a:t>Glossaire		</a:t>
            </a:r>
          </a:p>
        </p:txBody>
      </p:sp>
    </p:spTree>
    <p:extLst>
      <p:ext uri="{BB962C8B-B14F-4D97-AF65-F5344CB8AC3E}">
        <p14:creationId xmlns:p14="http://schemas.microsoft.com/office/powerpoint/2010/main" val="75821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33130D0C-5649-4BBB-B8AB-D80171787A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200" y="291326"/>
            <a:ext cx="2092174" cy="940574"/>
          </a:xfrm>
          <a:prstGeom prst="rect">
            <a:avLst/>
          </a:prstGeom>
        </p:spPr>
      </p:pic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D3451F4D-3951-4F5A-9C29-F36F0ED1BB14}"/>
              </a:ext>
            </a:extLst>
          </p:cNvPr>
          <p:cNvSpPr txBox="1">
            <a:spLocks/>
          </p:cNvSpPr>
          <p:nvPr/>
        </p:nvSpPr>
        <p:spPr>
          <a:xfrm>
            <a:off x="2186126" y="1679106"/>
            <a:ext cx="71265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2000" b="1">
                <a:solidFill>
                  <a:srgbClr val="00B8AD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marL="457200" indent="-457200">
              <a:buFont typeface="+mj-lt"/>
              <a:buAutoNum type="arabicPeriod"/>
            </a:pPr>
            <a:r>
              <a:rPr lang="fr-FR" dirty="0"/>
              <a:t>Evaluer la situation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2000" dirty="0">
                <a:solidFill>
                  <a:srgbClr val="1E68B1"/>
                </a:solidFill>
              </a:rPr>
              <a:t>Recenser les traitements de données à caractère personnel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2000" dirty="0">
                <a:solidFill>
                  <a:srgbClr val="1E68B1"/>
                </a:solidFill>
              </a:rPr>
              <a:t>Evaluer le niveau de sensibilité dans la collectivité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2000" dirty="0">
                <a:solidFill>
                  <a:srgbClr val="1E68B1"/>
                </a:solidFill>
              </a:rPr>
              <a:t>Cartographier les données</a:t>
            </a:r>
          </a:p>
          <a:p>
            <a:pPr lvl="1"/>
            <a:endParaRPr lang="fr-FR" sz="2000" dirty="0">
              <a:solidFill>
                <a:srgbClr val="1E68B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Lister les points de non-conformité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2000" dirty="0">
                <a:solidFill>
                  <a:srgbClr val="1E68B1"/>
                </a:solidFill>
              </a:rPr>
              <a:t>Confrontation au référentiel légal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2000" dirty="0">
                <a:solidFill>
                  <a:srgbClr val="1E68B1"/>
                </a:solidFill>
              </a:rPr>
              <a:t>Confrontation au référentiel technique</a:t>
            </a:r>
          </a:p>
          <a:p>
            <a:pPr lvl="1"/>
            <a:endParaRPr lang="fr-FR" sz="2000" dirty="0">
              <a:solidFill>
                <a:srgbClr val="1E68B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Préparation du plan d’actions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Mise en œuvre du plan d’actions </a:t>
            </a:r>
          </a:p>
        </p:txBody>
      </p:sp>
    </p:spTree>
    <p:extLst>
      <p:ext uri="{BB962C8B-B14F-4D97-AF65-F5344CB8AC3E}">
        <p14:creationId xmlns:p14="http://schemas.microsoft.com/office/powerpoint/2010/main" val="3116373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DEAC3C2-4D15-4B4B-8176-F906E4A5C9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200" y="291326"/>
            <a:ext cx="2092174" cy="940574"/>
          </a:xfrm>
          <a:prstGeom prst="rect">
            <a:avLst/>
          </a:prstGeom>
        </p:spPr>
      </p:pic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D93CDA86-8C99-47B1-A4DA-A5AFE75E77F0}"/>
              </a:ext>
            </a:extLst>
          </p:cNvPr>
          <p:cNvSpPr txBox="1">
            <a:spLocks/>
          </p:cNvSpPr>
          <p:nvPr/>
        </p:nvSpPr>
        <p:spPr>
          <a:xfrm>
            <a:off x="1857652" y="1687984"/>
            <a:ext cx="738400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2000" b="1">
                <a:solidFill>
                  <a:srgbClr val="00B8AD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marL="457200" indent="-457200">
              <a:buFont typeface="+mj-lt"/>
              <a:buAutoNum type="arabicPeriod"/>
            </a:pPr>
            <a:r>
              <a:rPr lang="fr-FR" dirty="0"/>
              <a:t>Evaluer la situation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>
                <a:solidFill>
                  <a:srgbClr val="FD6E4A"/>
                </a:solidFill>
              </a:rPr>
              <a:t>Recenser les traitements de données à caractère personnel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>
                <a:solidFill>
                  <a:srgbClr val="FD6E4A"/>
                </a:solidFill>
              </a:rPr>
              <a:t>Evaluer le niveau de sensibilité dans la collectivité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>
                <a:solidFill>
                  <a:srgbClr val="FD6E4A"/>
                </a:solidFill>
              </a:rPr>
              <a:t>Cartographier les données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Lister les points de non-conformité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>
                <a:solidFill>
                  <a:srgbClr val="1E68B1"/>
                </a:solidFill>
              </a:rPr>
              <a:t>Confrontation au référentiel légal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>
                <a:solidFill>
                  <a:srgbClr val="1E68B1"/>
                </a:solidFill>
              </a:rPr>
              <a:t>Confrontation au référentiel technique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Préparation du plan d’actions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Mise en œuvre du plan d’actions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4941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812A5E3E-B946-493B-8653-34769E1585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200" y="291326"/>
            <a:ext cx="2092174" cy="940574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99D911DA-D51A-4C5A-8795-CEBA5E07A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044" y="642076"/>
            <a:ext cx="9053265" cy="4247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0B8AD"/>
                </a:solidFill>
                <a:latin typeface="+mn-lt"/>
                <a:ea typeface="+mn-ea"/>
                <a:cs typeface="+mn-cs"/>
              </a:rPr>
              <a:t>Action 1 : Recenser les traitements de données à caractère personnel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D5F15105-1A90-4F69-8BF6-D016B82A4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852612"/>
            <a:ext cx="7772400" cy="5005388"/>
          </a:xfrm>
        </p:spPr>
        <p:txBody>
          <a:bodyPr/>
          <a:lstStyle/>
          <a:p>
            <a:r>
              <a:rPr lang="fr-FR" sz="1800" dirty="0">
                <a:solidFill>
                  <a:srgbClr val="1E68B1"/>
                </a:solidFill>
              </a:rPr>
              <a:t>Diffuser le questionnaire aux services</a:t>
            </a:r>
          </a:p>
          <a:p>
            <a:pPr marL="0" indent="0">
              <a:buNone/>
            </a:pPr>
            <a:r>
              <a:rPr lang="fr-FR" sz="1400" dirty="0">
                <a:solidFill>
                  <a:srgbClr val="1E68B1"/>
                </a:solidFill>
              </a:rPr>
              <a:t>	 « 1.1 Recensement questions services.doc »</a:t>
            </a:r>
          </a:p>
          <a:p>
            <a:endParaRPr lang="fr-FR" sz="1800" dirty="0">
              <a:solidFill>
                <a:srgbClr val="1E68B1"/>
              </a:solidFill>
            </a:endParaRPr>
          </a:p>
          <a:p>
            <a:r>
              <a:rPr lang="fr-FR" sz="1800" dirty="0">
                <a:solidFill>
                  <a:srgbClr val="1E68B1"/>
                </a:solidFill>
              </a:rPr>
              <a:t>Analyser les réponses </a:t>
            </a:r>
          </a:p>
          <a:p>
            <a:endParaRPr lang="fr-FR" sz="1800" dirty="0">
              <a:solidFill>
                <a:srgbClr val="1E68B1"/>
              </a:solidFill>
            </a:endParaRPr>
          </a:p>
          <a:p>
            <a:r>
              <a:rPr lang="fr-FR" sz="1800" dirty="0">
                <a:solidFill>
                  <a:srgbClr val="1E68B1"/>
                </a:solidFill>
              </a:rPr>
              <a:t>Reporter les réponses dans le tableau de recensement</a:t>
            </a:r>
          </a:p>
          <a:p>
            <a:pPr marL="0" indent="0">
              <a:buNone/>
            </a:pPr>
            <a:r>
              <a:rPr lang="fr-FR" sz="1400" dirty="0">
                <a:solidFill>
                  <a:srgbClr val="1E68B1"/>
                </a:solidFill>
              </a:rPr>
              <a:t>	« 1.1 Reporter les traitements.xlsx »</a:t>
            </a:r>
          </a:p>
          <a:p>
            <a:endParaRPr lang="fr-FR" sz="1800" dirty="0">
              <a:solidFill>
                <a:srgbClr val="1E68B1"/>
              </a:solidFill>
            </a:endParaRPr>
          </a:p>
          <a:p>
            <a:r>
              <a:rPr lang="fr-FR" sz="1800" dirty="0">
                <a:solidFill>
                  <a:srgbClr val="1E68B1"/>
                </a:solidFill>
              </a:rPr>
              <a:t>Remplir le registre des traitements</a:t>
            </a:r>
          </a:p>
          <a:p>
            <a:pPr marL="0" indent="0">
              <a:buNone/>
            </a:pPr>
            <a:r>
              <a:rPr lang="fr-FR" sz="1400" dirty="0">
                <a:solidFill>
                  <a:srgbClr val="1E68B1"/>
                </a:solidFill>
              </a:rPr>
              <a:t>	« 1.1 Registre RGPD.xlsx  »</a:t>
            </a:r>
          </a:p>
          <a:p>
            <a:pPr marL="0" indent="0">
              <a:buNone/>
            </a:pPr>
            <a:r>
              <a:rPr lang="fr-FR" sz="1400" dirty="0">
                <a:solidFill>
                  <a:srgbClr val="1E68B1"/>
                </a:solidFill>
              </a:rPr>
              <a:t>	« 1.1 Registre traitements Mégalis.xls  »</a:t>
            </a:r>
          </a:p>
        </p:txBody>
      </p:sp>
      <p:pic>
        <p:nvPicPr>
          <p:cNvPr id="7" name="Graphique 6" descr="Outils miniers">
            <a:extLst>
              <a:ext uri="{FF2B5EF4-FFF2-40B4-BE49-F238E27FC236}">
                <a16:creationId xmlns:a16="http://schemas.microsoft.com/office/drawing/2014/main" id="{5FA257B9-170B-4DFF-B3E8-C4B5A0B594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10701" y="2176777"/>
            <a:ext cx="314288" cy="314288"/>
          </a:xfrm>
          <a:prstGeom prst="rect">
            <a:avLst/>
          </a:prstGeom>
        </p:spPr>
      </p:pic>
      <p:pic>
        <p:nvPicPr>
          <p:cNvPr id="8" name="Graphique 7" descr="Outils miniers">
            <a:extLst>
              <a:ext uri="{FF2B5EF4-FFF2-40B4-BE49-F238E27FC236}">
                <a16:creationId xmlns:a16="http://schemas.microsoft.com/office/drawing/2014/main" id="{B8E9D269-15ED-4B85-90EB-9ECDC03833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77531" y="3999048"/>
            <a:ext cx="314288" cy="314288"/>
          </a:xfrm>
          <a:prstGeom prst="rect">
            <a:avLst/>
          </a:prstGeom>
        </p:spPr>
      </p:pic>
      <p:pic>
        <p:nvPicPr>
          <p:cNvPr id="9" name="Graphique 8" descr="Outils miniers">
            <a:extLst>
              <a:ext uri="{FF2B5EF4-FFF2-40B4-BE49-F238E27FC236}">
                <a16:creationId xmlns:a16="http://schemas.microsoft.com/office/drawing/2014/main" id="{7A74BFE1-4F2C-4C60-A696-58CBB1D7D6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86409" y="5198012"/>
            <a:ext cx="337653" cy="33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71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2F085A0C-03FD-4664-BA38-4B44B41367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200" y="291326"/>
            <a:ext cx="2092174" cy="940574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C01A450F-B8E7-4FCB-A554-23DAE5E13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562" y="692409"/>
            <a:ext cx="8298124" cy="424732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lang="fr-FR" sz="2400" b="1" dirty="0">
                <a:solidFill>
                  <a:srgbClr val="00B8AD"/>
                </a:solidFill>
                <a:latin typeface="+mn-lt"/>
                <a:ea typeface="+mn-ea"/>
                <a:cs typeface="+mn-cs"/>
              </a:rPr>
              <a:t>Action 2 : Evaluer le niveau de sensibilité dans la collectivité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AF78E47A-A6F5-447C-A32A-DC933E1D9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8800" y="2291180"/>
            <a:ext cx="7772400" cy="272470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1800" dirty="0">
                <a:solidFill>
                  <a:srgbClr val="1E68B1"/>
                </a:solidFill>
              </a:rPr>
              <a:t>Les principes de base de la loi Informatique et libertés sont-ils connus des agents et des élus ?</a:t>
            </a:r>
          </a:p>
          <a:p>
            <a:endParaRPr lang="fr-FR" sz="1800" dirty="0">
              <a:solidFill>
                <a:srgbClr val="1E68B1"/>
              </a:solidFill>
            </a:endParaRPr>
          </a:p>
          <a:p>
            <a:r>
              <a:rPr lang="fr-FR" sz="1800" dirty="0">
                <a:solidFill>
                  <a:srgbClr val="1E68B1"/>
                </a:solidFill>
              </a:rPr>
              <a:t>Les élu·e·s connaissent-ils·elles leur responsabilité ?</a:t>
            </a:r>
          </a:p>
          <a:p>
            <a:pPr marL="0" indent="0">
              <a:buNone/>
            </a:pPr>
            <a:endParaRPr lang="fr-FR" sz="1800" dirty="0">
              <a:solidFill>
                <a:srgbClr val="1E68B1"/>
              </a:solidFill>
            </a:endParaRPr>
          </a:p>
          <a:p>
            <a:r>
              <a:rPr lang="fr-FR" sz="1800" dirty="0">
                <a:solidFill>
                  <a:srgbClr val="1E68B1"/>
                </a:solidFill>
              </a:rPr>
              <a:t>Un Délégué à la protection des données est-il présent dans la collectivité ?</a:t>
            </a:r>
          </a:p>
          <a:p>
            <a:pPr marL="0" indent="0">
              <a:buNone/>
            </a:pPr>
            <a:r>
              <a:rPr lang="fr-FR" sz="1800" dirty="0">
                <a:solidFill>
                  <a:srgbClr val="1E68B1"/>
                </a:solidFill>
              </a:rPr>
              <a:t>	</a:t>
            </a:r>
            <a:r>
              <a:rPr lang="fr-FR" sz="1400" dirty="0">
                <a:solidFill>
                  <a:srgbClr val="1E68B1"/>
                </a:solidFill>
              </a:rPr>
              <a:t>« 1.2 Questionnaire sur la protection des données.pptx »</a:t>
            </a:r>
            <a:br>
              <a:rPr lang="fr-FR" sz="1800" dirty="0">
                <a:solidFill>
                  <a:srgbClr val="1E68B1"/>
                </a:solidFill>
              </a:rPr>
            </a:br>
            <a:endParaRPr lang="fr-FR" sz="1800" dirty="0">
              <a:solidFill>
                <a:srgbClr val="1E68B1"/>
              </a:solidFill>
            </a:endParaRPr>
          </a:p>
        </p:txBody>
      </p:sp>
      <p:pic>
        <p:nvPicPr>
          <p:cNvPr id="7" name="Graphique 6" descr="Outils miniers">
            <a:extLst>
              <a:ext uri="{FF2B5EF4-FFF2-40B4-BE49-F238E27FC236}">
                <a16:creationId xmlns:a16="http://schemas.microsoft.com/office/drawing/2014/main" id="{EC320268-7283-41A0-8676-C477E2355C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20800" y="4398543"/>
            <a:ext cx="314288" cy="31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807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712489A2-F91B-4B49-AA4C-D4FDC216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763" y="576998"/>
            <a:ext cx="8067843" cy="424732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fr-FR" sz="2400" b="1" dirty="0">
                <a:solidFill>
                  <a:srgbClr val="00B8AD"/>
                </a:solidFill>
                <a:latin typeface="+mn-lt"/>
                <a:ea typeface="+mn-ea"/>
                <a:cs typeface="+mn-cs"/>
              </a:rPr>
              <a:t>Action 3 : Cartographier les données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8A019012-C77D-4512-A1A1-206954E0B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7955" y="1740763"/>
            <a:ext cx="7772400" cy="414144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fr-FR" sz="2000" dirty="0">
                <a:solidFill>
                  <a:srgbClr val="1E68B1"/>
                </a:solidFill>
              </a:rPr>
              <a:t>Lister ce qui est utilisé dans la collectivité en matière de : </a:t>
            </a:r>
          </a:p>
          <a:p>
            <a:pPr marL="0" indent="0">
              <a:buNone/>
            </a:pPr>
            <a:endParaRPr lang="fr-FR" sz="2000" dirty="0">
              <a:solidFill>
                <a:srgbClr val="1E68B1"/>
              </a:solidFill>
            </a:endParaRPr>
          </a:p>
          <a:p>
            <a:pPr lvl="1"/>
            <a:r>
              <a:rPr lang="fr-FR" sz="1800" dirty="0">
                <a:solidFill>
                  <a:srgbClr val="1E68B1"/>
                </a:solidFill>
              </a:rPr>
              <a:t>Logiciels</a:t>
            </a:r>
          </a:p>
          <a:p>
            <a:pPr lvl="1"/>
            <a:r>
              <a:rPr lang="fr-FR" sz="1800" dirty="0">
                <a:solidFill>
                  <a:srgbClr val="1E68B1"/>
                </a:solidFill>
              </a:rPr>
              <a:t>Applications</a:t>
            </a:r>
          </a:p>
          <a:p>
            <a:pPr lvl="1"/>
            <a:r>
              <a:rPr lang="fr-FR" sz="1800" dirty="0">
                <a:solidFill>
                  <a:srgbClr val="1E68B1"/>
                </a:solidFill>
              </a:rPr>
              <a:t>Matériel</a:t>
            </a:r>
          </a:p>
          <a:p>
            <a:pPr lvl="1"/>
            <a:r>
              <a:rPr lang="fr-FR" sz="1800" dirty="0">
                <a:solidFill>
                  <a:srgbClr val="1E68B1"/>
                </a:solidFill>
              </a:rPr>
              <a:t>Contrats conclus avec les prestataires informatiques</a:t>
            </a:r>
          </a:p>
          <a:p>
            <a:pPr lvl="1"/>
            <a:r>
              <a:rPr lang="fr-FR" sz="1800" dirty="0">
                <a:solidFill>
                  <a:srgbClr val="1E68B1"/>
                </a:solidFill>
              </a:rPr>
              <a:t>Contrats conclus avec les prestataires de site internet</a:t>
            </a:r>
          </a:p>
          <a:p>
            <a:pPr lvl="1"/>
            <a:r>
              <a:rPr lang="fr-FR" sz="1800" dirty="0">
                <a:solidFill>
                  <a:srgbClr val="1E68B1"/>
                </a:solidFill>
              </a:rPr>
              <a:t>Contrats de maintenance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1400" dirty="0">
                <a:solidFill>
                  <a:srgbClr val="1E68B1"/>
                </a:solidFill>
              </a:rPr>
              <a:t>	« 1.3 Cartographier les données.xlsx »</a:t>
            </a:r>
            <a:br>
              <a:rPr lang="fr-FR" sz="1800" dirty="0">
                <a:solidFill>
                  <a:srgbClr val="1E68B1"/>
                </a:solidFill>
              </a:rPr>
            </a:br>
            <a:endParaRPr lang="fr-FR" sz="1800" dirty="0">
              <a:solidFill>
                <a:srgbClr val="1E68B1"/>
              </a:solidFill>
            </a:endParaRPr>
          </a:p>
          <a:p>
            <a:endParaRPr lang="fr-FR" sz="1800" dirty="0">
              <a:solidFill>
                <a:srgbClr val="1E68B1"/>
              </a:solidFill>
            </a:endParaRPr>
          </a:p>
        </p:txBody>
      </p:sp>
      <p:pic>
        <p:nvPicPr>
          <p:cNvPr id="6" name="Graphique 5" descr="Outils miniers">
            <a:extLst>
              <a:ext uri="{FF2B5EF4-FFF2-40B4-BE49-F238E27FC236}">
                <a16:creationId xmlns:a16="http://schemas.microsoft.com/office/drawing/2014/main" id="{C37107F5-B7BD-42F8-AA42-AD0D84C144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5592" y="4860182"/>
            <a:ext cx="314288" cy="314288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0334F23-4AED-4B95-BD91-F7B094D8F8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200" y="291326"/>
            <a:ext cx="2092174" cy="94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259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47952415-48F1-471C-A81C-61A31DD3E6EA}"/>
              </a:ext>
            </a:extLst>
          </p:cNvPr>
          <p:cNvSpPr txBox="1">
            <a:spLocks/>
          </p:cNvSpPr>
          <p:nvPr/>
        </p:nvSpPr>
        <p:spPr>
          <a:xfrm>
            <a:off x="1857652" y="1687984"/>
            <a:ext cx="738400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2000" b="1">
                <a:solidFill>
                  <a:srgbClr val="00B8AD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marL="457200" indent="-457200">
              <a:buFont typeface="+mj-lt"/>
              <a:buAutoNum type="arabicPeriod"/>
            </a:pPr>
            <a:r>
              <a:rPr lang="fr-FR" dirty="0"/>
              <a:t>Evaluer la situation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>
                <a:solidFill>
                  <a:srgbClr val="1E68B1"/>
                </a:solidFill>
              </a:rPr>
              <a:t>Recenser les traitements de données à caractère personnel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>
                <a:solidFill>
                  <a:srgbClr val="1E68B1"/>
                </a:solidFill>
              </a:rPr>
              <a:t>Evaluer le niveau de sensibilité dans la collectivité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>
                <a:solidFill>
                  <a:srgbClr val="1E68B1"/>
                </a:solidFill>
              </a:rPr>
              <a:t>Cartographier les données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Lister les points de non-conformité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>
                <a:solidFill>
                  <a:srgbClr val="FD6E4A"/>
                </a:solidFill>
              </a:rPr>
              <a:t>Confrontation au référentiel légal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>
                <a:solidFill>
                  <a:srgbClr val="FD6E4A"/>
                </a:solidFill>
              </a:rPr>
              <a:t>Confrontation au référentiel technique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Préparation du plan d’actions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Mise en œuvre du plan d’actions 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0F1A228-3EDC-4C9D-9AF7-BC982A44DC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200" y="291326"/>
            <a:ext cx="2092174" cy="94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06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A98F9829-EFBC-499F-AA6D-F51AE3F768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0077" y="282448"/>
            <a:ext cx="2092174" cy="940574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0CF9E904-8319-47CB-911F-7F9112346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677" y="549247"/>
            <a:ext cx="6550025" cy="424732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fr-FR" sz="2400" b="1" dirty="0">
                <a:solidFill>
                  <a:srgbClr val="00B8AD"/>
                </a:solidFill>
                <a:latin typeface="+mn-lt"/>
                <a:ea typeface="+mn-ea"/>
                <a:cs typeface="+mn-cs"/>
              </a:rPr>
              <a:t>Action 1 : Confrontation au référentiel légal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A77ADAB8-8CAC-4312-8435-8800CA0B8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4562383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fr-FR" sz="1800" dirty="0">
                <a:solidFill>
                  <a:srgbClr val="1E68B1"/>
                </a:solidFill>
              </a:rPr>
              <a:t>Sur 10 thèmes principaux réaliser un auto-diagnostic sur la conformité des pratiques actuelles aux obligations du RGPD :</a:t>
            </a:r>
          </a:p>
          <a:p>
            <a:endParaRPr lang="fr-FR" sz="1800" dirty="0">
              <a:solidFill>
                <a:srgbClr val="1E68B1"/>
              </a:solidFill>
            </a:endParaRPr>
          </a:p>
          <a:p>
            <a:endParaRPr lang="fr-FR" sz="1800" dirty="0">
              <a:solidFill>
                <a:srgbClr val="1E68B1"/>
              </a:solidFill>
            </a:endParaRPr>
          </a:p>
          <a:p>
            <a:endParaRPr lang="fr-FR" sz="1800" dirty="0">
              <a:solidFill>
                <a:srgbClr val="1E68B1"/>
              </a:solidFill>
            </a:endParaRPr>
          </a:p>
          <a:p>
            <a:endParaRPr lang="fr-FR" sz="1800" dirty="0">
              <a:solidFill>
                <a:srgbClr val="1E68B1"/>
              </a:solidFill>
            </a:endParaRPr>
          </a:p>
          <a:p>
            <a:endParaRPr lang="fr-FR" sz="1800" dirty="0">
              <a:solidFill>
                <a:srgbClr val="1E68B1"/>
              </a:solidFill>
            </a:endParaRPr>
          </a:p>
          <a:p>
            <a:endParaRPr lang="fr-FR" sz="1800" dirty="0">
              <a:solidFill>
                <a:srgbClr val="1E68B1"/>
              </a:solidFill>
            </a:endParaRPr>
          </a:p>
          <a:p>
            <a:endParaRPr lang="fr-FR" sz="1800" dirty="0">
              <a:solidFill>
                <a:srgbClr val="1E68B1"/>
              </a:solidFill>
            </a:endParaRPr>
          </a:p>
          <a:p>
            <a:endParaRPr lang="fr-FR" sz="1800" dirty="0">
              <a:solidFill>
                <a:srgbClr val="1E68B1"/>
              </a:solidFill>
            </a:endParaRPr>
          </a:p>
          <a:p>
            <a:r>
              <a:rPr lang="fr-FR" sz="1800" dirty="0">
                <a:solidFill>
                  <a:srgbClr val="1E68B1"/>
                </a:solidFill>
              </a:rPr>
              <a:t>Objectif double : </a:t>
            </a:r>
          </a:p>
          <a:p>
            <a:pPr marL="457200" lvl="1" indent="0">
              <a:buNone/>
            </a:pPr>
            <a:r>
              <a:rPr lang="fr-FR" sz="1800" dirty="0">
                <a:solidFill>
                  <a:srgbClr val="1E68B1"/>
                </a:solidFill>
              </a:rPr>
              <a:t>-   S’évaluer </a:t>
            </a:r>
          </a:p>
          <a:p>
            <a:pPr lvl="1">
              <a:buFontTx/>
              <a:buChar char="-"/>
            </a:pPr>
            <a:r>
              <a:rPr lang="fr-FR" sz="1800" dirty="0">
                <a:solidFill>
                  <a:srgbClr val="1E68B1"/>
                </a:solidFill>
              </a:rPr>
              <a:t>Disposer d’éléments pour la suite (préparer le plan d’action)</a:t>
            </a:r>
          </a:p>
          <a:p>
            <a:pPr lvl="1">
              <a:buFontTx/>
              <a:buChar char="-"/>
            </a:pPr>
            <a:endParaRPr lang="fr-FR" sz="1800" dirty="0">
              <a:solidFill>
                <a:srgbClr val="1E68B1"/>
              </a:solidFill>
            </a:endParaRPr>
          </a:p>
          <a:p>
            <a:pPr marL="0" indent="0">
              <a:buNone/>
            </a:pPr>
            <a:r>
              <a:rPr lang="it-IT" sz="1800" dirty="0">
                <a:solidFill>
                  <a:srgbClr val="1E68B1"/>
                </a:solidFill>
              </a:rPr>
              <a:t>	</a:t>
            </a:r>
            <a:r>
              <a:rPr lang="it-IT" sz="1500" dirty="0">
                <a:solidFill>
                  <a:srgbClr val="1E68B1"/>
                </a:solidFill>
              </a:rPr>
              <a:t>«2.1 Auto-</a:t>
            </a:r>
            <a:r>
              <a:rPr lang="it-IT" sz="1500" dirty="0" err="1">
                <a:solidFill>
                  <a:srgbClr val="1E68B1"/>
                </a:solidFill>
              </a:rPr>
              <a:t>diagnostic</a:t>
            </a:r>
            <a:r>
              <a:rPr lang="it-IT" sz="1500" dirty="0">
                <a:solidFill>
                  <a:srgbClr val="1E68B1"/>
                </a:solidFill>
              </a:rPr>
              <a:t> </a:t>
            </a:r>
            <a:r>
              <a:rPr lang="it-IT" sz="1500" dirty="0" err="1">
                <a:solidFill>
                  <a:srgbClr val="1E68B1"/>
                </a:solidFill>
              </a:rPr>
              <a:t>réferentiel</a:t>
            </a:r>
            <a:r>
              <a:rPr lang="it-IT" sz="1500" dirty="0">
                <a:solidFill>
                  <a:srgbClr val="1E68B1"/>
                </a:solidFill>
              </a:rPr>
              <a:t> legal.xlsx»</a:t>
            </a:r>
            <a:endParaRPr lang="fr-FR" sz="1500" dirty="0">
              <a:solidFill>
                <a:srgbClr val="1E68B1"/>
              </a:solidFill>
            </a:endParaRPr>
          </a:p>
          <a:p>
            <a:endParaRPr lang="fr-FR" sz="1800" dirty="0">
              <a:solidFill>
                <a:srgbClr val="1E68B1"/>
              </a:solidFill>
            </a:endParaRP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F0D8A73-CB3D-475D-ADE2-F4449871E93C}"/>
              </a:ext>
            </a:extLst>
          </p:cNvPr>
          <p:cNvSpPr txBox="1">
            <a:spLocks/>
          </p:cNvSpPr>
          <p:nvPr/>
        </p:nvSpPr>
        <p:spPr bwMode="auto">
          <a:xfrm>
            <a:off x="885780" y="2359242"/>
            <a:ext cx="9361039" cy="241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>
            <a:lvl1pPr marL="361950" indent="-3619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A4A1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69988" indent="-446088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A4A1"/>
              </a:buClr>
              <a:buFont typeface="Wingdings" pitchFamily="2" charset="2"/>
              <a:buChar char="o"/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797050" indent="-360363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BBC636"/>
              </a:buClr>
              <a:buSzPct val="120000"/>
              <a:buFont typeface="Wingdings" panose="05000000000000000000" pitchFamily="2" charset="2"/>
              <a:buChar char="Ø"/>
              <a:defRPr sz="1200">
                <a:solidFill>
                  <a:schemeClr val="tx1"/>
                </a:solidFill>
                <a:latin typeface="+mn-lt"/>
                <a:cs typeface="+mn-cs"/>
              </a:defRPr>
            </a:lvl3pPr>
            <a:lvl4pPr marL="2538413" indent="-381000" algn="l" rtl="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4pPr>
            <a:lvl5pPr marL="3098800" indent="-381000" algn="l" rtl="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5pPr>
            <a:lvl6pPr marL="3556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4013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4470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4927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1"/>
            <a:r>
              <a:rPr lang="fr-FR" sz="1600" kern="0" dirty="0"/>
              <a:t>Le DPD</a:t>
            </a:r>
          </a:p>
          <a:p>
            <a:pPr lvl="1"/>
            <a:r>
              <a:rPr lang="fr-FR" sz="1600" kern="0" dirty="0"/>
              <a:t>La collecte des données</a:t>
            </a:r>
          </a:p>
          <a:p>
            <a:pPr lvl="1"/>
            <a:r>
              <a:rPr lang="fr-FR" sz="1600" kern="0" dirty="0"/>
              <a:t>Les droits des personnes concernées</a:t>
            </a:r>
          </a:p>
          <a:p>
            <a:pPr lvl="1"/>
            <a:r>
              <a:rPr lang="fr-FR" sz="1600" kern="0" dirty="0"/>
              <a:t>Les droits des mineurs</a:t>
            </a:r>
          </a:p>
          <a:p>
            <a:pPr lvl="1"/>
            <a:r>
              <a:rPr lang="fr-FR" sz="1600" kern="0" dirty="0"/>
              <a:t>Le privacy by-design</a:t>
            </a:r>
          </a:p>
          <a:p>
            <a:pPr lvl="1"/>
            <a:endParaRPr lang="fr-FR" sz="1600" kern="0" dirty="0"/>
          </a:p>
          <a:p>
            <a:pPr lvl="1"/>
            <a:endParaRPr lang="fr-FR" sz="1600" kern="0" dirty="0"/>
          </a:p>
          <a:p>
            <a:pPr lvl="1"/>
            <a:r>
              <a:rPr lang="fr-FR" sz="1600" kern="0" dirty="0"/>
              <a:t>La documentation de la conformité</a:t>
            </a:r>
          </a:p>
          <a:p>
            <a:pPr lvl="1"/>
            <a:r>
              <a:rPr lang="fr-FR" sz="1600" kern="0" dirty="0"/>
              <a:t>Les marchés publics</a:t>
            </a:r>
          </a:p>
          <a:p>
            <a:pPr lvl="1"/>
            <a:r>
              <a:rPr lang="fr-FR" sz="1600" kern="0" dirty="0"/>
              <a:t>La sensibilisation des agents</a:t>
            </a:r>
          </a:p>
          <a:p>
            <a:pPr lvl="1"/>
            <a:r>
              <a:rPr lang="fr-FR" sz="1600" kern="0" dirty="0"/>
              <a:t>La sensibilisation des élus</a:t>
            </a:r>
          </a:p>
          <a:p>
            <a:pPr lvl="1"/>
            <a:r>
              <a:rPr lang="fr-FR" sz="1600" kern="0" dirty="0"/>
              <a:t>La perte de données</a:t>
            </a:r>
            <a:endParaRPr lang="fr-FR" sz="1800" kern="0" dirty="0"/>
          </a:p>
          <a:p>
            <a:endParaRPr lang="fr-FR" sz="1800" kern="0" dirty="0"/>
          </a:p>
          <a:p>
            <a:pPr marL="0" indent="0">
              <a:buFont typeface="Wingdings" pitchFamily="2" charset="2"/>
              <a:buNone/>
            </a:pPr>
            <a:endParaRPr lang="fr-FR" sz="1800" kern="0" dirty="0"/>
          </a:p>
        </p:txBody>
      </p:sp>
      <p:pic>
        <p:nvPicPr>
          <p:cNvPr id="9" name="Graphique 8" descr="Outils miniers">
            <a:extLst>
              <a:ext uri="{FF2B5EF4-FFF2-40B4-BE49-F238E27FC236}">
                <a16:creationId xmlns:a16="http://schemas.microsoft.com/office/drawing/2014/main" id="{251219BE-6AE0-40DF-AF48-993E5C6B52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04559" y="5410201"/>
            <a:ext cx="314288" cy="31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12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88BA6376-2E49-42C5-8961-E70A43C37C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0077" y="282448"/>
            <a:ext cx="2092174" cy="940574"/>
          </a:xfrm>
          <a:prstGeom prst="rect">
            <a:avLst/>
          </a:prstGeom>
        </p:spPr>
      </p:pic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5F978902-9578-4AE9-8568-06E1DF379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362" y="1287110"/>
            <a:ext cx="8682943" cy="4048369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fr-FR" sz="1700" dirty="0">
                <a:solidFill>
                  <a:srgbClr val="1E68B1"/>
                </a:solidFill>
              </a:rPr>
              <a:t>Sur 14 thèmes principaux réaliser un auto-diagnostic sur l’état des mesures de sécurité informatique dans la collectivité</a:t>
            </a:r>
          </a:p>
          <a:p>
            <a:endParaRPr lang="fr-FR" sz="1700" dirty="0">
              <a:solidFill>
                <a:srgbClr val="1E68B1"/>
              </a:solidFill>
            </a:endParaRPr>
          </a:p>
          <a:p>
            <a:endParaRPr lang="fr-FR" sz="1700" dirty="0">
              <a:solidFill>
                <a:srgbClr val="1E68B1"/>
              </a:solidFill>
            </a:endParaRPr>
          </a:p>
          <a:p>
            <a:endParaRPr lang="fr-FR" sz="1700" dirty="0">
              <a:solidFill>
                <a:srgbClr val="1E68B1"/>
              </a:solidFill>
            </a:endParaRPr>
          </a:p>
          <a:p>
            <a:endParaRPr lang="fr-FR" sz="1700" dirty="0">
              <a:solidFill>
                <a:srgbClr val="1E68B1"/>
              </a:solidFill>
            </a:endParaRPr>
          </a:p>
          <a:p>
            <a:endParaRPr lang="fr-FR" sz="1700" dirty="0">
              <a:solidFill>
                <a:srgbClr val="1E68B1"/>
              </a:solidFill>
            </a:endParaRPr>
          </a:p>
          <a:p>
            <a:endParaRPr lang="fr-FR" sz="1700" dirty="0">
              <a:solidFill>
                <a:srgbClr val="1E68B1"/>
              </a:solidFill>
            </a:endParaRPr>
          </a:p>
          <a:p>
            <a:endParaRPr lang="fr-FR" sz="1700" dirty="0">
              <a:solidFill>
                <a:srgbClr val="1E68B1"/>
              </a:solidFill>
            </a:endParaRPr>
          </a:p>
          <a:p>
            <a:endParaRPr lang="fr-FR" sz="1700" dirty="0">
              <a:solidFill>
                <a:srgbClr val="1E68B1"/>
              </a:solidFill>
            </a:endParaRPr>
          </a:p>
          <a:p>
            <a:r>
              <a:rPr lang="fr-FR" sz="1700" dirty="0">
                <a:solidFill>
                  <a:srgbClr val="1E68B1"/>
                </a:solidFill>
              </a:rPr>
              <a:t>Objectif double également : </a:t>
            </a:r>
          </a:p>
          <a:p>
            <a:pPr marL="457200" lvl="1" indent="0">
              <a:buNone/>
            </a:pPr>
            <a:r>
              <a:rPr lang="fr-FR" sz="1700" dirty="0">
                <a:solidFill>
                  <a:srgbClr val="1E68B1"/>
                </a:solidFill>
              </a:rPr>
              <a:t>- S’évaluer </a:t>
            </a:r>
          </a:p>
          <a:p>
            <a:pPr marL="457200" lvl="1" indent="0">
              <a:buNone/>
            </a:pPr>
            <a:r>
              <a:rPr lang="fr-FR" sz="1700" dirty="0">
                <a:solidFill>
                  <a:srgbClr val="1E68B1"/>
                </a:solidFill>
              </a:rPr>
              <a:t>- Disposer d’éléments pour la suite (préparer le plan d’action)</a:t>
            </a:r>
          </a:p>
          <a:p>
            <a:endParaRPr lang="fr-FR" sz="1700" dirty="0">
              <a:solidFill>
                <a:srgbClr val="1E68B1"/>
              </a:solidFill>
            </a:endParaRPr>
          </a:p>
          <a:p>
            <a:pPr marL="0" indent="0">
              <a:buNone/>
            </a:pPr>
            <a:r>
              <a:rPr lang="it-IT" sz="1400" dirty="0">
                <a:solidFill>
                  <a:srgbClr val="1E68B1"/>
                </a:solidFill>
              </a:rPr>
              <a:t>	«</a:t>
            </a:r>
            <a:r>
              <a:rPr lang="fr-FR" sz="1400" dirty="0">
                <a:solidFill>
                  <a:srgbClr val="1E68B1"/>
                </a:solidFill>
              </a:rPr>
              <a:t>2.2 Auto-diagnostic sécurité informatique.xlsx</a:t>
            </a:r>
            <a:r>
              <a:rPr lang="it-IT" sz="1400" dirty="0">
                <a:solidFill>
                  <a:srgbClr val="1E68B1"/>
                </a:solidFill>
              </a:rPr>
              <a:t>»</a:t>
            </a:r>
            <a:endParaRPr lang="fr-FR" sz="1400" dirty="0">
              <a:solidFill>
                <a:srgbClr val="1E68B1"/>
              </a:solidFill>
            </a:endParaRPr>
          </a:p>
          <a:p>
            <a:endParaRPr lang="fr-FR" sz="1700" dirty="0">
              <a:solidFill>
                <a:srgbClr val="1E68B1"/>
              </a:solidFill>
            </a:endParaRP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B5999E9F-0D41-4C51-9544-2B6207C038C3}"/>
              </a:ext>
            </a:extLst>
          </p:cNvPr>
          <p:cNvSpPr txBox="1">
            <a:spLocks/>
          </p:cNvSpPr>
          <p:nvPr/>
        </p:nvSpPr>
        <p:spPr bwMode="auto">
          <a:xfrm>
            <a:off x="859362" y="1944452"/>
            <a:ext cx="9577065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>
            <a:lvl1pPr marL="361950" indent="-3619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A4A1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69988" indent="-446088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A4A1"/>
              </a:buClr>
              <a:buFont typeface="Wingdings" pitchFamily="2" charset="2"/>
              <a:buChar char="o"/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797050" indent="-360363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BBC636"/>
              </a:buClr>
              <a:buSzPct val="120000"/>
              <a:buFont typeface="Wingdings" panose="05000000000000000000" pitchFamily="2" charset="2"/>
              <a:buChar char="Ø"/>
              <a:defRPr sz="1200">
                <a:solidFill>
                  <a:schemeClr val="tx1"/>
                </a:solidFill>
                <a:latin typeface="+mn-lt"/>
                <a:cs typeface="+mn-cs"/>
              </a:defRPr>
            </a:lvl3pPr>
            <a:lvl4pPr marL="2538413" indent="-381000" algn="l" rtl="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4pPr>
            <a:lvl5pPr marL="3098800" indent="-381000" algn="l" rtl="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5pPr>
            <a:lvl6pPr marL="3556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4013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4470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4927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1"/>
            <a:r>
              <a:rPr lang="fr-FR" kern="0" dirty="0"/>
              <a:t>Analyser les risques</a:t>
            </a:r>
          </a:p>
          <a:p>
            <a:pPr lvl="1"/>
            <a:r>
              <a:rPr lang="fr-FR" kern="0" dirty="0"/>
              <a:t>Authentifier mes utilisateurs</a:t>
            </a:r>
          </a:p>
          <a:p>
            <a:pPr lvl="1"/>
            <a:r>
              <a:rPr lang="fr-FR" kern="0" dirty="0"/>
              <a:t>Gérer les habilitations et sensibiliser mes utilisateurs</a:t>
            </a:r>
          </a:p>
          <a:p>
            <a:pPr lvl="1"/>
            <a:r>
              <a:rPr lang="fr-FR" kern="0" dirty="0"/>
              <a:t>Sécuriser les postes de travail</a:t>
            </a:r>
          </a:p>
          <a:p>
            <a:pPr lvl="1"/>
            <a:r>
              <a:rPr lang="fr-FR" kern="0" dirty="0"/>
              <a:t>Sécuriser l’informatique mobile</a:t>
            </a:r>
          </a:p>
          <a:p>
            <a:pPr lvl="1"/>
            <a:r>
              <a:rPr lang="fr-FR" kern="0" dirty="0"/>
              <a:t>Sauvegarder et prévoir la continuité d’activité</a:t>
            </a:r>
          </a:p>
          <a:p>
            <a:pPr lvl="1"/>
            <a:r>
              <a:rPr lang="fr-FR" kern="0" dirty="0"/>
              <a:t>Encadrer la maintenance</a:t>
            </a:r>
          </a:p>
          <a:p>
            <a:pPr lvl="1"/>
            <a:r>
              <a:rPr lang="fr-FR" kern="0" dirty="0"/>
              <a:t>Tracer les accès et gérer les incidents</a:t>
            </a:r>
          </a:p>
          <a:p>
            <a:pPr lvl="1"/>
            <a:r>
              <a:rPr lang="fr-FR" kern="0" dirty="0"/>
              <a:t>Protéger les locaux</a:t>
            </a:r>
          </a:p>
          <a:p>
            <a:pPr lvl="1"/>
            <a:r>
              <a:rPr lang="fr-FR" kern="0" dirty="0"/>
              <a:t>Protéger le réseau informatique interne</a:t>
            </a:r>
          </a:p>
          <a:p>
            <a:pPr lvl="1"/>
            <a:r>
              <a:rPr lang="fr-FR" kern="0" dirty="0"/>
              <a:t>Sécuriser les serveurs et applications</a:t>
            </a:r>
          </a:p>
          <a:p>
            <a:pPr lvl="1"/>
            <a:r>
              <a:rPr lang="fr-FR" kern="0" dirty="0"/>
              <a:t>Gérer la sous-traitance</a:t>
            </a:r>
          </a:p>
          <a:p>
            <a:pPr lvl="1"/>
            <a:r>
              <a:rPr lang="fr-FR" kern="0" dirty="0"/>
              <a:t>Archiver</a:t>
            </a:r>
          </a:p>
          <a:p>
            <a:pPr lvl="1"/>
            <a:r>
              <a:rPr lang="fr-FR" kern="0" dirty="0"/>
              <a:t>Sécuriser les échanges avec d’autres organismes</a:t>
            </a:r>
          </a:p>
          <a:p>
            <a:endParaRPr lang="fr-FR" kern="0" dirty="0"/>
          </a:p>
          <a:p>
            <a:pPr marL="0" indent="0">
              <a:buFont typeface="Wingdings" pitchFamily="2" charset="2"/>
              <a:buNone/>
            </a:pPr>
            <a:endParaRPr lang="fr-FR" sz="1800" kern="0" dirty="0"/>
          </a:p>
        </p:txBody>
      </p:sp>
      <p:pic>
        <p:nvPicPr>
          <p:cNvPr id="8" name="Graphique 7" descr="Outils miniers">
            <a:extLst>
              <a:ext uri="{FF2B5EF4-FFF2-40B4-BE49-F238E27FC236}">
                <a16:creationId xmlns:a16="http://schemas.microsoft.com/office/drawing/2014/main" id="{183EB35D-9A99-4792-AE6D-F85B1B24CF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26500" y="6025989"/>
            <a:ext cx="314288" cy="314288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5372553F-4574-4A2B-8442-6429C0AEE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27112"/>
            <a:ext cx="6550025" cy="609600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fr-FR" sz="2400" b="1" dirty="0">
                <a:solidFill>
                  <a:srgbClr val="00B8AD"/>
                </a:solidFill>
                <a:latin typeface="+mn-lt"/>
                <a:ea typeface="+mn-ea"/>
                <a:cs typeface="+mn-cs"/>
              </a:rPr>
              <a:t>Action 2 : Confrontation au référentiel technique</a:t>
            </a:r>
          </a:p>
        </p:txBody>
      </p:sp>
    </p:spTree>
    <p:extLst>
      <p:ext uri="{BB962C8B-B14F-4D97-AF65-F5344CB8AC3E}">
        <p14:creationId xmlns:p14="http://schemas.microsoft.com/office/powerpoint/2010/main" val="426850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904</Words>
  <Application>Microsoft Office PowerPoint</Application>
  <PresentationFormat>Grand écran</PresentationFormat>
  <Paragraphs>226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Thème Office</vt:lpstr>
      <vt:lpstr>Présentation du kit RGPD</vt:lpstr>
      <vt:lpstr>Présentation PowerPoint</vt:lpstr>
      <vt:lpstr>Présentation PowerPoint</vt:lpstr>
      <vt:lpstr>Action 1 : Recenser les traitements de données à caractère personnel</vt:lpstr>
      <vt:lpstr>Action 2 : Evaluer le niveau de sensibilité dans la collectivité</vt:lpstr>
      <vt:lpstr>Action 3 : Cartographier les données</vt:lpstr>
      <vt:lpstr>Présentation PowerPoint</vt:lpstr>
      <vt:lpstr>Action 1 : Confrontation au référentiel légal</vt:lpstr>
      <vt:lpstr>Action 2 : Confrontation au référentiel technique</vt:lpstr>
      <vt:lpstr>Présentation PowerPoint</vt:lpstr>
      <vt:lpstr>S’appuyer sur le travail effectué </vt:lpstr>
      <vt:lpstr>Un constat, une nécessité </vt:lpstr>
      <vt:lpstr>Des critères à prendre en compte</vt:lpstr>
      <vt:lpstr>Le plan d’actions</vt:lpstr>
      <vt:lpstr>Présentation PowerPoint</vt:lpstr>
      <vt:lpstr>Un projet comme un autre</vt:lpstr>
      <vt:lpstr>Mise en œuvre</vt:lpstr>
      <vt:lpstr>Présentation PowerPoint</vt:lpstr>
      <vt:lpstr>Glossaire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kit RGPD</dc:title>
  <dc:creator>Barbara Le Goffic</dc:creator>
  <cp:lastModifiedBy>Barbara Le Goffic</cp:lastModifiedBy>
  <cp:revision>10</cp:revision>
  <dcterms:created xsi:type="dcterms:W3CDTF">2019-05-15T12:25:58Z</dcterms:created>
  <dcterms:modified xsi:type="dcterms:W3CDTF">2019-05-15T15:30:02Z</dcterms:modified>
</cp:coreProperties>
</file>